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6" r:id="rId10"/>
    <p:sldId id="264" r:id="rId11"/>
    <p:sldId id="265" r:id="rId1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>
        <p:scale>
          <a:sx n="103" d="100"/>
          <a:sy n="103" d="100"/>
        </p:scale>
        <p:origin x="-816" y="-23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interSettings" Target="printerSettings/printerSettings1.bin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C70200-5418-C743-89E9-67DEE775EE32}" type="datetimeFigureOut">
              <a:rPr lang="en-US" smtClean="0"/>
              <a:t>11/2/16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181451-BB68-A64E-B60D-BE0E7410AE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8522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181451-BB68-A64E-B60D-BE0E7410AE3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2100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365248"/>
            <a:ext cx="7772400" cy="978408"/>
          </a:xfrm>
        </p:spPr>
        <p:txBody>
          <a:bodyPr vert="horz" lIns="91440" tIns="45720" rIns="91440" bIns="45720" rtlCol="0" anchor="b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352800"/>
            <a:ext cx="7772400" cy="877824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ts val="300"/>
              </a:spcBef>
              <a:buFontTx/>
              <a:buNone/>
              <a:defRPr sz="20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A0C47-018D-4460-B945-BFF7981B6CA6}" type="datetimeFigureOut">
              <a:rPr lang="en-US" smtClean="0"/>
              <a:t>11/1/16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5082" y="969264"/>
            <a:ext cx="3657600" cy="1161288"/>
          </a:xfrm>
        </p:spPr>
        <p:txBody>
          <a:bodyPr anchor="b">
            <a:noAutofit/>
          </a:bodyPr>
          <a:lstStyle>
            <a:lvl1pPr algn="l">
              <a:defRPr sz="3600" b="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63388" y="510988"/>
            <a:ext cx="3657600" cy="5553636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99853" y="2130552"/>
            <a:ext cx="3657600" cy="3584448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spcBef>
                <a:spcPts val="1000"/>
              </a:spcBef>
              <a:buNone/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spcBef>
                <a:spcPts val="2000"/>
              </a:spcBef>
              <a:buFontTx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A0C47-018D-4460-B945-BFF7981B6CA6}" type="datetimeFigureOut">
              <a:rPr lang="en-US" smtClean="0"/>
              <a:t>11/1/16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51376"/>
            <a:ext cx="7776882" cy="1014984"/>
          </a:xfrm>
        </p:spPr>
        <p:txBody>
          <a:bodyPr anchor="b">
            <a:noAutofit/>
          </a:bodyPr>
          <a:lstStyle>
            <a:lvl1pPr algn="ctr">
              <a:defRPr sz="3600" b="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828800" y="457199"/>
            <a:ext cx="5486400" cy="3644153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571" y="5181599"/>
            <a:ext cx="7776882" cy="950259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spcBef>
                <a:spcPts val="300"/>
              </a:spcBef>
              <a:buNone/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spcBef>
                <a:spcPts val="2000"/>
              </a:spcBef>
              <a:buFontTx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A0C47-018D-4460-B945-BFF7981B6CA6}" type="datetimeFigureOut">
              <a:rPr lang="en-US" smtClean="0"/>
              <a:t>11/1/16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orybo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55141"/>
            <a:ext cx="7776882" cy="1013011"/>
          </a:xfrm>
        </p:spPr>
        <p:txBody>
          <a:bodyPr anchor="b">
            <a:noAutofit/>
          </a:bodyPr>
          <a:lstStyle>
            <a:lvl1pPr algn="ctr">
              <a:defRPr sz="3600" b="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85800" y="457200"/>
            <a:ext cx="2331720" cy="164592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571" y="5181599"/>
            <a:ext cx="7776882" cy="950259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spcBef>
                <a:spcPts val="300"/>
              </a:spcBef>
              <a:buNone/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spcBef>
                <a:spcPts val="2000"/>
              </a:spcBef>
              <a:buFontTx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A0C47-018D-4460-B945-BFF7981B6CA6}" type="datetimeFigureOut">
              <a:rPr lang="en-US" smtClean="0"/>
              <a:t>11/1/16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Picture Placeholder 2"/>
          <p:cNvSpPr>
            <a:spLocks noGrp="1"/>
          </p:cNvSpPr>
          <p:nvPr>
            <p:ph type="pic" idx="13"/>
          </p:nvPr>
        </p:nvSpPr>
        <p:spPr>
          <a:xfrm>
            <a:off x="685800" y="2455433"/>
            <a:ext cx="2331720" cy="164592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6" name="Picture Placeholder 2"/>
          <p:cNvSpPr>
            <a:spLocks noGrp="1"/>
          </p:cNvSpPr>
          <p:nvPr>
            <p:ph type="pic" idx="14"/>
          </p:nvPr>
        </p:nvSpPr>
        <p:spPr>
          <a:xfrm>
            <a:off x="3412490" y="457200"/>
            <a:ext cx="2331720" cy="164592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7" name="Picture Placeholder 2"/>
          <p:cNvSpPr>
            <a:spLocks noGrp="1"/>
          </p:cNvSpPr>
          <p:nvPr>
            <p:ph type="pic" idx="15"/>
          </p:nvPr>
        </p:nvSpPr>
        <p:spPr>
          <a:xfrm>
            <a:off x="3412490" y="2455433"/>
            <a:ext cx="2331720" cy="164592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8" name="Picture Placeholder 2"/>
          <p:cNvSpPr>
            <a:spLocks noGrp="1"/>
          </p:cNvSpPr>
          <p:nvPr>
            <p:ph type="pic" idx="16"/>
          </p:nvPr>
        </p:nvSpPr>
        <p:spPr>
          <a:xfrm>
            <a:off x="6139180" y="457200"/>
            <a:ext cx="2331720" cy="164592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9" name="Picture Placeholder 2"/>
          <p:cNvSpPr>
            <a:spLocks noGrp="1"/>
          </p:cNvSpPr>
          <p:nvPr>
            <p:ph type="pic" idx="17"/>
          </p:nvPr>
        </p:nvSpPr>
        <p:spPr>
          <a:xfrm>
            <a:off x="6139180" y="2455433"/>
            <a:ext cx="2331720" cy="164592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A0C47-018D-4460-B945-BFF7981B6CA6}" type="datetimeFigureOut">
              <a:rPr lang="en-US" smtClean="0"/>
              <a:t>11/1/16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62800" y="533400"/>
            <a:ext cx="1600200" cy="559276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533400"/>
            <a:ext cx="6019800" cy="5592763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A0C47-018D-4460-B945-BFF7981B6CA6}" type="datetimeFigureOut">
              <a:rPr lang="en-US" smtClean="0"/>
              <a:t>11/1/16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869141"/>
            <a:ext cx="7770813" cy="4257022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A0C47-018D-4460-B945-BFF7981B6CA6}" type="datetimeFigureOut">
              <a:rPr lang="en-US" smtClean="0"/>
              <a:t>11/1/16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4267200"/>
            <a:ext cx="7772400" cy="977153"/>
          </a:xfrm>
        </p:spPr>
        <p:txBody>
          <a:bodyPr anchor="b" anchorCtr="0">
            <a:no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799" y="5257800"/>
            <a:ext cx="7770813" cy="874058"/>
          </a:xfrm>
        </p:spPr>
        <p:txBody>
          <a:bodyPr>
            <a:normAutofit/>
          </a:bodyPr>
          <a:lstStyle>
            <a:lvl1pPr marL="0" indent="0" algn="ctr">
              <a:spcBef>
                <a:spcPts val="300"/>
              </a:spcBef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A0C47-018D-4460-B945-BFF7981B6CA6}" type="datetimeFigureOut">
              <a:rPr lang="en-US" smtClean="0"/>
              <a:t>11/1/16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 rot="21540000">
            <a:off x="2056196" y="424650"/>
            <a:ext cx="5031609" cy="337580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buFont typeface="Arial" pitchFamily="34" charset="0"/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990600"/>
            <a:ext cx="7770813" cy="1743075"/>
          </a:xfrm>
        </p:spPr>
        <p:txBody>
          <a:bodyPr vert="horz" lIns="91440" tIns="45720" rIns="91440" bIns="45720" rtlCol="0" anchor="b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756647"/>
            <a:ext cx="7770813" cy="1281953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ts val="300"/>
              </a:spcBef>
              <a:buFontTx/>
              <a:buNone/>
              <a:defRPr sz="20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A0C47-018D-4460-B945-BFF7981B6CA6}" type="datetimeFigureOut">
              <a:rPr lang="en-US" smtClean="0"/>
              <a:t>11/1/16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21023"/>
            <a:ext cx="7770813" cy="142987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760538"/>
            <a:ext cx="3611880" cy="4365625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 marL="2398713" indent="-336550">
              <a:defRPr sz="1800"/>
            </a:lvl8pPr>
            <a:lvl9pPr marL="2398713" indent="-336550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44733" y="1760538"/>
            <a:ext cx="3611880" cy="4365625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 marL="2398713" indent="-336550">
              <a:defRPr sz="1800"/>
            </a:lvl8pPr>
            <a:lvl9pPr marL="2398713" indent="-336550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A0C47-018D-4460-B945-BFF7981B6CA6}" type="datetimeFigureOut">
              <a:rPr lang="en-US" smtClean="0"/>
              <a:t>11/1/16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21023"/>
            <a:ext cx="7770813" cy="1429871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1550895"/>
            <a:ext cx="3611880" cy="614082"/>
          </a:xfrm>
        </p:spPr>
        <p:txBody>
          <a:bodyPr anchor="b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2438400"/>
            <a:ext cx="3611880" cy="3687762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 marL="2398713" indent="-336550">
              <a:defRPr sz="1600"/>
            </a:lvl8pPr>
            <a:lvl9pPr marL="2398713" indent="-336550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45526" y="1550895"/>
            <a:ext cx="3611880" cy="614082"/>
          </a:xfrm>
        </p:spPr>
        <p:txBody>
          <a:bodyPr anchor="b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45526" y="2438400"/>
            <a:ext cx="3611880" cy="3687762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 marL="2398713" indent="-336550">
              <a:defRPr sz="1600"/>
            </a:lvl8pPr>
            <a:lvl9pPr marL="2398713" indent="-336550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A0C47-018D-4460-B945-BFF7981B6CA6}" type="datetimeFigureOut">
              <a:rPr lang="en-US" smtClean="0"/>
              <a:t>11/1/16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786205" y="2191871"/>
            <a:ext cx="3429000" cy="1588"/>
          </a:xfrm>
          <a:prstGeom prst="line">
            <a:avLst/>
          </a:prstGeom>
          <a:ln>
            <a:solidFill>
              <a:srgbClr val="FFFFFF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4936966" y="2191871"/>
            <a:ext cx="3429000" cy="1588"/>
          </a:xfrm>
          <a:prstGeom prst="line">
            <a:avLst/>
          </a:prstGeom>
          <a:ln>
            <a:solidFill>
              <a:srgbClr val="FFFFFF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A0C47-018D-4460-B945-BFF7981B6CA6}" type="datetimeFigureOut">
              <a:rPr lang="en-US" smtClean="0"/>
              <a:t>11/1/16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A0C47-018D-4460-B945-BFF7981B6CA6}" type="datetimeFigureOut">
              <a:rPr lang="en-US" smtClean="0"/>
              <a:t>11/1/16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8905" y="971550"/>
            <a:ext cx="3657600" cy="1162050"/>
          </a:xfrm>
        </p:spPr>
        <p:txBody>
          <a:bodyPr anchor="b">
            <a:no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457200"/>
            <a:ext cx="3657600" cy="5668963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 marL="2398713" indent="-336550">
              <a:defRPr sz="1800"/>
            </a:lvl8pPr>
            <a:lvl9pPr marL="2398713" indent="-336550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8905" y="2133601"/>
            <a:ext cx="3657600" cy="3581400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A0C47-018D-4460-B945-BFF7981B6CA6}" type="datetimeFigureOut">
              <a:rPr lang="en-US" smtClean="0"/>
              <a:t>11/1/16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0" y="121023"/>
            <a:ext cx="7770813" cy="1429871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1752600"/>
            <a:ext cx="7770813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620435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ffectLst>
                  <a:outerShdw blurRad="50800" dist="38100" dir="5400000" sx="101000" sy="101000" algn="t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651A0C47-018D-4460-B945-BFF7981B6CA6}" type="datetimeFigureOut">
              <a:rPr lang="en-US" smtClean="0"/>
              <a:t>11/1/16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4105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ffectLst>
                  <a:outerShdw blurRad="50800" dist="38100" dir="5400000" sx="101000" sy="101000" algn="t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229100" y="6356350"/>
            <a:ext cx="685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ffectLst>
                  <a:outerShdw blurRad="50800" dist="38100" dir="5400000" sx="101000" sy="101000" algn="t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9C1F5A0A-F6FC-4FFD-9B49-0DA8697211D9}" type="slidenum">
              <a:rPr lang="en-US" smtClean="0"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txStyles>
    <p:titleStyle>
      <a:lvl1pPr algn="ctr" defTabSz="914400" rtl="0" eaLnBrk="1" latinLnBrk="0" hangingPunct="1">
        <a:spcBef>
          <a:spcPct val="0"/>
        </a:spcBef>
        <a:buNone/>
        <a:defRPr sz="4800" kern="120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2000"/>
        </a:spcBef>
        <a:buFontTx/>
        <a:buBlip>
          <a:blip r:embed="rId16"/>
        </a:buBlip>
        <a:defRPr sz="2200" kern="120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1pPr>
      <a:lvl2pPr marL="685800" indent="-336550" algn="l" defTabSz="914400" rtl="0" eaLnBrk="1" latinLnBrk="0" hangingPunct="1">
        <a:spcBef>
          <a:spcPts val="600"/>
        </a:spcBef>
        <a:buFontTx/>
        <a:buBlip>
          <a:blip r:embed="rId16"/>
        </a:buBlip>
        <a:defRPr sz="2000" kern="120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2pPr>
      <a:lvl3pPr marL="1035050" indent="-349250" algn="l" defTabSz="914400" rtl="0" eaLnBrk="1" latinLnBrk="0" hangingPunct="1">
        <a:spcBef>
          <a:spcPts val="600"/>
        </a:spcBef>
        <a:buFontTx/>
        <a:buBlip>
          <a:blip r:embed="rId16"/>
        </a:buBlip>
        <a:defRPr sz="1800" kern="120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3pPr>
      <a:lvl4pPr marL="1371600" indent="-336550" algn="l" defTabSz="914400" rtl="0" eaLnBrk="1" latinLnBrk="0" hangingPunct="1">
        <a:spcBef>
          <a:spcPts val="600"/>
        </a:spcBef>
        <a:buFontTx/>
        <a:buBlip>
          <a:blip r:embed="rId16"/>
        </a:buBlip>
        <a:defRPr sz="1800" kern="120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4pPr>
      <a:lvl5pPr marL="1720850" indent="-349250" algn="l" defTabSz="914400" rtl="0" eaLnBrk="1" latinLnBrk="0" hangingPunct="1">
        <a:spcBef>
          <a:spcPts val="600"/>
        </a:spcBef>
        <a:buFontTx/>
        <a:buBlip>
          <a:blip r:embed="rId16"/>
        </a:buBlip>
        <a:defRPr sz="1800" kern="120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5pPr>
      <a:lvl6pPr marL="2055813" indent="-336550" algn="l" defTabSz="914400" rtl="0" eaLnBrk="1" latinLnBrk="0" hangingPunct="1">
        <a:spcBef>
          <a:spcPct val="20000"/>
        </a:spcBef>
        <a:buFontTx/>
        <a:buBlip>
          <a:blip r:embed="rId16"/>
        </a:buBlip>
        <a:defRPr lang="en-US" sz="1800" kern="1200" dirty="0" smtClean="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6pPr>
      <a:lvl7pPr marL="2398713" indent="-336550" algn="l" defTabSz="914400" rtl="0" eaLnBrk="1" latinLnBrk="0" hangingPunct="1">
        <a:spcBef>
          <a:spcPct val="20000"/>
        </a:spcBef>
        <a:buFontTx/>
        <a:buBlip>
          <a:blip r:embed="rId16"/>
        </a:buBlip>
        <a:defRPr lang="en-US" sz="1800" kern="1200" dirty="0" smtClean="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7pPr>
      <a:lvl8pPr marL="2743200" indent="-336550" algn="l" defTabSz="914400" rtl="0" eaLnBrk="1" latinLnBrk="0" hangingPunct="1">
        <a:spcBef>
          <a:spcPct val="20000"/>
        </a:spcBef>
        <a:buFontTx/>
        <a:buBlip>
          <a:blip r:embed="rId16"/>
        </a:buBlip>
        <a:defRPr lang="en-US" sz="1800" kern="1200" dirty="0" smtClean="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8pPr>
      <a:lvl9pPr marL="3087688" indent="-336550" algn="l" defTabSz="914400" rtl="0" eaLnBrk="1" latinLnBrk="0" hangingPunct="1">
        <a:spcBef>
          <a:spcPct val="20000"/>
        </a:spcBef>
        <a:buFontTx/>
        <a:buBlip>
          <a:blip r:embed="rId16"/>
        </a:buBlip>
        <a:defRPr lang="en-US" sz="1800" kern="1200" dirty="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4" Type="http://schemas.microsoft.com/office/2007/relationships/hdphoto" Target="../media/hdphoto1.wdp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11094"/>
          <a:stretch/>
        </p:blipFill>
        <p:spPr>
          <a:xfrm>
            <a:off x="0" y="1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3129131"/>
            <a:ext cx="9144000" cy="978408"/>
          </a:xfrm>
        </p:spPr>
        <p:txBody>
          <a:bodyPr/>
          <a:lstStyle/>
          <a:p>
            <a:r>
              <a:rPr lang="en-US" b="1" dirty="0" smtClean="0">
                <a:solidFill>
                  <a:schemeClr val="bg1"/>
                </a:solidFill>
              </a:rPr>
              <a:t>JFugue: A Musical Programming API for Java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4107539"/>
            <a:ext cx="7772400" cy="877824"/>
          </a:xfrm>
        </p:spPr>
        <p:txBody>
          <a:bodyPr>
            <a:normAutofit/>
          </a:bodyPr>
          <a:lstStyle/>
          <a:p>
            <a:r>
              <a:rPr lang="en-US" sz="3200" b="1" dirty="0" smtClean="0">
                <a:solidFill>
                  <a:srgbClr val="000000"/>
                </a:solidFill>
              </a:rPr>
              <a:t>Gillian Lemke and Nate </a:t>
            </a:r>
            <a:r>
              <a:rPr lang="en-US" sz="3200" b="1" dirty="0" err="1" smtClean="0">
                <a:solidFill>
                  <a:srgbClr val="000000"/>
                </a:solidFill>
              </a:rPr>
              <a:t>Dubetz</a:t>
            </a:r>
            <a:endParaRPr lang="en-US" sz="3200" b="1" dirty="0">
              <a:solidFill>
                <a:srgbClr val="00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0400" y="92360"/>
            <a:ext cx="27432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9970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6-11-01 at 7.19.2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034" y="986541"/>
            <a:ext cx="8552175" cy="365843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9188"/>
            <a:ext cx="9144000" cy="905666"/>
          </a:xfrm>
        </p:spPr>
        <p:txBody>
          <a:bodyPr/>
          <a:lstStyle/>
          <a:p>
            <a:r>
              <a:rPr lang="en-US" sz="4800" dirty="0" smtClean="0"/>
              <a:t>Introducing Chords and Patterns</a:t>
            </a:r>
            <a:endParaRPr lang="en-US" sz="4800" dirty="0"/>
          </a:p>
        </p:txBody>
      </p:sp>
      <p:sp>
        <p:nvSpPr>
          <p:cNvPr id="14" name="TextBox 13"/>
          <p:cNvSpPr txBox="1"/>
          <p:nvPr/>
        </p:nvSpPr>
        <p:spPr>
          <a:xfrm>
            <a:off x="3248259" y="4987274"/>
            <a:ext cx="2409517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Sets the tempo to any integer in beats per minute</a:t>
            </a:r>
            <a:endParaRPr lang="en-US" sz="2400" dirty="0"/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4340048" y="4105553"/>
            <a:ext cx="977246" cy="961661"/>
          </a:xfrm>
          <a:prstGeom prst="straightConnector1">
            <a:avLst/>
          </a:prstGeom>
          <a:ln w="57150" cmpd="sng">
            <a:solidFill>
              <a:schemeClr val="accent3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1972749" y="4093225"/>
            <a:ext cx="1886441" cy="973989"/>
          </a:xfrm>
          <a:prstGeom prst="straightConnector1">
            <a:avLst/>
          </a:prstGeom>
          <a:ln w="57150" cmpd="sng">
            <a:solidFill>
              <a:schemeClr val="accent3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693115" y="4721965"/>
            <a:ext cx="2409517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Change instrument, default is piano</a:t>
            </a:r>
            <a:endParaRPr lang="en-US" sz="2400" dirty="0"/>
          </a:p>
        </p:txBody>
      </p:sp>
      <p:cxnSp>
        <p:nvCxnSpPr>
          <p:cNvPr id="17" name="Straight Arrow Connector 16"/>
          <p:cNvCxnSpPr/>
          <p:nvPr/>
        </p:nvCxnSpPr>
        <p:spPr>
          <a:xfrm flipH="1" flipV="1">
            <a:off x="6349786" y="3576149"/>
            <a:ext cx="1356265" cy="2011289"/>
          </a:xfrm>
          <a:prstGeom prst="straightConnector1">
            <a:avLst/>
          </a:prstGeom>
          <a:ln w="57150" cmpd="sng">
            <a:solidFill>
              <a:schemeClr val="accent3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6681139" y="5587438"/>
            <a:ext cx="24095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Changes the key to A Major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669931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1794"/>
            <a:ext cx="7770813" cy="905666"/>
          </a:xfrm>
        </p:spPr>
        <p:txBody>
          <a:bodyPr/>
          <a:lstStyle/>
          <a:p>
            <a:r>
              <a:rPr lang="en-US" dirty="0"/>
              <a:t>U</a:t>
            </a:r>
            <a:r>
              <a:rPr lang="en-US" dirty="0" smtClean="0"/>
              <a:t>ses and </a:t>
            </a:r>
            <a:r>
              <a:rPr lang="en-US" smtClean="0"/>
              <a:t>Future Projects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98739" y="1248537"/>
            <a:ext cx="825533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/>
              <a:t>Often used to play a song or jingle upon entering a web page or program</a:t>
            </a:r>
          </a:p>
          <a:p>
            <a:pPr marL="342900" indent="-342900">
              <a:buFont typeface="Arial"/>
              <a:buChar char="•"/>
            </a:pPr>
            <a:endParaRPr lang="en-US" sz="2400" dirty="0"/>
          </a:p>
          <a:p>
            <a:pPr marL="342900" indent="-342900">
              <a:buFont typeface="Arial"/>
              <a:buChar char="•"/>
            </a:pPr>
            <a:r>
              <a:rPr lang="en-US" sz="2400" dirty="0" smtClean="0"/>
              <a:t>Future Project:</a:t>
            </a:r>
          </a:p>
          <a:p>
            <a:pPr marL="800100" lvl="1" indent="-342900">
              <a:buFont typeface="Arial"/>
              <a:buChar char="•"/>
            </a:pPr>
            <a:r>
              <a:rPr lang="en-US" sz="2400" dirty="0" smtClean="0"/>
              <a:t>Use experience in music theory to randomly generate chords based on what is theoretically correct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01278" y="6117607"/>
            <a:ext cx="82553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Sources: </a:t>
            </a:r>
            <a:r>
              <a:rPr lang="en-US" sz="2400" dirty="0" err="1" smtClean="0"/>
              <a:t>www.jfugue.org</a:t>
            </a: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11382776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6776"/>
          <a:stretch/>
        </p:blipFill>
        <p:spPr>
          <a:xfrm>
            <a:off x="0" y="0"/>
            <a:ext cx="9144000" cy="68670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03910"/>
            <a:ext cx="7770813" cy="1140402"/>
          </a:xfrm>
        </p:spPr>
        <p:txBody>
          <a:bodyPr/>
          <a:lstStyle/>
          <a:p>
            <a:r>
              <a:rPr lang="en-US" dirty="0"/>
              <a:t>What is JFugue?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6063" y="1428920"/>
            <a:ext cx="4358755" cy="4863353"/>
          </a:xfrm>
        </p:spPr>
        <p:txBody>
          <a:bodyPr/>
          <a:lstStyle/>
          <a:p>
            <a:r>
              <a:rPr lang="en-US" dirty="0" smtClean="0"/>
              <a:t>A Java API that allows the user to create music.</a:t>
            </a:r>
          </a:p>
          <a:p>
            <a:endParaRPr lang="en-US" dirty="0"/>
          </a:p>
          <a:p>
            <a:r>
              <a:rPr lang="en-US" dirty="0" smtClean="0"/>
              <a:t>Features:</a:t>
            </a:r>
          </a:p>
          <a:p>
            <a:r>
              <a:rPr lang="en-US" dirty="0" smtClean="0"/>
              <a:t>Various instruments</a:t>
            </a:r>
          </a:p>
          <a:p>
            <a:r>
              <a:rPr lang="en-US" dirty="0" smtClean="0"/>
              <a:t>Every key available </a:t>
            </a:r>
          </a:p>
          <a:p>
            <a:r>
              <a:rPr lang="en-US" dirty="0" smtClean="0"/>
              <a:t>Length of notes</a:t>
            </a:r>
          </a:p>
          <a:p>
            <a:r>
              <a:rPr lang="en-US" dirty="0" smtClean="0"/>
              <a:t>Time signatures </a:t>
            </a:r>
          </a:p>
          <a:p>
            <a:r>
              <a:rPr lang="en-US" dirty="0" smtClean="0"/>
              <a:t>Rests</a:t>
            </a:r>
          </a:p>
          <a:p>
            <a:r>
              <a:rPr lang="en-US" dirty="0" smtClean="0"/>
              <a:t>Chords</a:t>
            </a:r>
          </a:p>
          <a:p>
            <a:r>
              <a:rPr lang="en-US" dirty="0" smtClean="0"/>
              <a:t>Use of MIDI files</a:t>
            </a:r>
          </a:p>
          <a:p>
            <a:r>
              <a:rPr lang="en-US" dirty="0" smtClean="0"/>
              <a:t>Parse Music to different format types</a:t>
            </a:r>
          </a:p>
          <a:p>
            <a:r>
              <a:rPr lang="en-US" dirty="0" smtClean="0"/>
              <a:t>Play music in real time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2651758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03910"/>
            <a:ext cx="7770813" cy="1140402"/>
          </a:xfrm>
        </p:spPr>
        <p:txBody>
          <a:bodyPr/>
          <a:lstStyle/>
          <a:p>
            <a:r>
              <a:rPr lang="en-US" dirty="0" smtClean="0"/>
              <a:t>More on the API</a:t>
            </a:r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1428920"/>
            <a:ext cx="7770813" cy="4863353"/>
          </a:xfrm>
        </p:spPr>
        <p:txBody>
          <a:bodyPr>
            <a:normAutofit/>
          </a:bodyPr>
          <a:lstStyle/>
          <a:p>
            <a:r>
              <a:rPr lang="en-US" sz="3200" dirty="0" smtClean="0"/>
              <a:t>Originally released in 2002</a:t>
            </a:r>
          </a:p>
          <a:p>
            <a:r>
              <a:rPr lang="en-US" sz="3200" dirty="0" smtClean="0"/>
              <a:t>Rewritten in 2015</a:t>
            </a:r>
          </a:p>
          <a:p>
            <a:r>
              <a:rPr lang="en-US" sz="3200" dirty="0" smtClean="0"/>
              <a:t>Open-Source</a:t>
            </a:r>
          </a:p>
          <a:p>
            <a:r>
              <a:rPr lang="en-US" sz="3200" dirty="0" smtClean="0"/>
              <a:t>Very versatile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6362" y="3763818"/>
            <a:ext cx="5922819" cy="1974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7628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57725"/>
            <a:ext cx="9144000" cy="1140402"/>
          </a:xfrm>
        </p:spPr>
        <p:txBody>
          <a:bodyPr/>
          <a:lstStyle/>
          <a:p>
            <a:r>
              <a:rPr lang="en-US" sz="4800" dirty="0" smtClean="0"/>
              <a:t>Other Programs that use JFugue</a:t>
            </a:r>
            <a:endParaRPr lang="en-US" sz="48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1244192"/>
            <a:ext cx="7770813" cy="4863353"/>
          </a:xfrm>
        </p:spPr>
        <p:txBody>
          <a:bodyPr>
            <a:normAutofit/>
          </a:bodyPr>
          <a:lstStyle/>
          <a:p>
            <a:r>
              <a:rPr lang="en-US" sz="3600" dirty="0" err="1" smtClean="0"/>
              <a:t>TransProse</a:t>
            </a:r>
            <a:r>
              <a:rPr lang="en-US" sz="3600" dirty="0" smtClean="0"/>
              <a:t>, a program that converts classic novels into music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5758" r="4243"/>
          <a:stretch/>
        </p:blipFill>
        <p:spPr>
          <a:xfrm>
            <a:off x="1500908" y="2393178"/>
            <a:ext cx="5991437" cy="3495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8709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99518"/>
            <a:ext cx="7770813" cy="1281953"/>
          </a:xfrm>
        </p:spPr>
        <p:txBody>
          <a:bodyPr>
            <a:normAutofit fontScale="92500" lnSpcReduction="20000"/>
          </a:bodyPr>
          <a:lstStyle/>
          <a:p>
            <a:r>
              <a:rPr lang="en-US" sz="5200" dirty="0">
                <a:solidFill>
                  <a:schemeClr val="tx1"/>
                </a:solidFill>
              </a:rPr>
              <a:t>JFugue Music Notepad, GUI for </a:t>
            </a:r>
            <a:r>
              <a:rPr lang="en-US" sz="5200" dirty="0" smtClean="0">
                <a:solidFill>
                  <a:schemeClr val="tx1"/>
                </a:solidFill>
              </a:rPr>
              <a:t>JFugue</a:t>
            </a:r>
            <a:endParaRPr lang="en-US" sz="5200" dirty="0">
              <a:solidFill>
                <a:schemeClr val="tx1"/>
              </a:solidFill>
            </a:endParaRP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581471"/>
            <a:ext cx="7770813" cy="4869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8996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8166" r="8464"/>
          <a:stretch/>
        </p:blipFill>
        <p:spPr>
          <a:xfrm>
            <a:off x="1" y="11871"/>
            <a:ext cx="9144000" cy="6855032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32537" y="346999"/>
            <a:ext cx="7770813" cy="1281953"/>
          </a:xfrm>
        </p:spPr>
        <p:txBody>
          <a:bodyPr>
            <a:normAutofit fontScale="55000" lnSpcReduction="20000"/>
          </a:bodyPr>
          <a:lstStyle/>
          <a:p>
            <a:r>
              <a:rPr lang="en-US" sz="8700" dirty="0" err="1">
                <a:solidFill>
                  <a:srgbClr val="000000"/>
                </a:solidFill>
              </a:rPr>
              <a:t>JFrets</a:t>
            </a:r>
            <a:r>
              <a:rPr lang="en-US" sz="8700" dirty="0">
                <a:solidFill>
                  <a:srgbClr val="000000"/>
                </a:solidFill>
              </a:rPr>
              <a:t>, guitar teaching tool and tab </a:t>
            </a:r>
            <a:r>
              <a:rPr lang="en-US" sz="8700" dirty="0" smtClean="0">
                <a:solidFill>
                  <a:srgbClr val="000000"/>
                </a:solidFill>
              </a:rPr>
              <a:t>writer</a:t>
            </a:r>
            <a:endParaRPr lang="en-US" sz="8700" dirty="0">
              <a:solidFill>
                <a:srgbClr val="000000"/>
              </a:solidFill>
            </a:endParaRP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9579" y="2317422"/>
            <a:ext cx="3380267" cy="338026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1312" y="1733047"/>
            <a:ext cx="2867735" cy="4234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6624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1794"/>
            <a:ext cx="7770813" cy="905666"/>
          </a:xfrm>
        </p:spPr>
        <p:txBody>
          <a:bodyPr/>
          <a:lstStyle/>
          <a:p>
            <a:r>
              <a:rPr lang="en-US" dirty="0" smtClean="0"/>
              <a:t>Simple program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1110224"/>
            <a:ext cx="7770813" cy="1281953"/>
          </a:xfrm>
        </p:spPr>
        <p:txBody>
          <a:bodyPr>
            <a:normAutofit/>
          </a:bodyPr>
          <a:lstStyle/>
          <a:p>
            <a:r>
              <a:rPr lang="en-US" sz="3200" dirty="0" smtClean="0"/>
              <a:t>“Hello World” in music</a:t>
            </a:r>
            <a:endParaRPr lang="en-US" sz="3200" dirty="0"/>
          </a:p>
        </p:txBody>
      </p:sp>
      <p:pic>
        <p:nvPicPr>
          <p:cNvPr id="4" name="Picture 3" descr="Screen Shot 2016-11-01 at 9.58.02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433" y="1750623"/>
            <a:ext cx="7506003" cy="2293318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V="1">
            <a:off x="2480735" y="3561057"/>
            <a:ext cx="189913" cy="1661826"/>
          </a:xfrm>
          <a:prstGeom prst="straightConnector1">
            <a:avLst/>
          </a:prstGeom>
          <a:ln w="57150" cmpd="sng">
            <a:solidFill>
              <a:schemeClr val="accent3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1934736" y="3501705"/>
            <a:ext cx="4415470" cy="0"/>
          </a:xfrm>
          <a:prstGeom prst="line">
            <a:avLst/>
          </a:prstGeom>
          <a:ln w="57150" cmpd="sng">
            <a:solidFill>
              <a:srgbClr val="B50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661737" y="5127921"/>
            <a:ext cx="240951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/>
              <a:t>MusicString</a:t>
            </a:r>
            <a:r>
              <a:rPr lang="en-US" sz="2400" dirty="0" smtClean="0"/>
              <a:t> in JFugue 4, staccato in JFugue 5</a:t>
            </a:r>
            <a:endParaRPr lang="en-US" sz="2400" dirty="0"/>
          </a:p>
        </p:txBody>
      </p:sp>
      <p:cxnSp>
        <p:nvCxnSpPr>
          <p:cNvPr id="12" name="Straight Arrow Connector 11"/>
          <p:cNvCxnSpPr/>
          <p:nvPr/>
        </p:nvCxnSpPr>
        <p:spPr>
          <a:xfrm flipH="1" flipV="1">
            <a:off x="6099042" y="3561057"/>
            <a:ext cx="464816" cy="890263"/>
          </a:xfrm>
          <a:prstGeom prst="straightConnector1">
            <a:avLst/>
          </a:prstGeom>
          <a:ln w="57150" cmpd="sng">
            <a:solidFill>
              <a:schemeClr val="accent3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737440" y="4364920"/>
            <a:ext cx="2409517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6 indicates octave, 6</a:t>
            </a:r>
            <a:r>
              <a:rPr lang="en-US" sz="2400" baseline="30000" dirty="0" smtClean="0"/>
              <a:t>th</a:t>
            </a:r>
            <a:r>
              <a:rPr lang="en-US" sz="2400" dirty="0" smtClean="0"/>
              <a:t> C on the Piano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005601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1794"/>
            <a:ext cx="7770813" cy="905666"/>
          </a:xfrm>
        </p:spPr>
        <p:txBody>
          <a:bodyPr/>
          <a:lstStyle/>
          <a:p>
            <a:r>
              <a:rPr lang="en-US" dirty="0" smtClean="0"/>
              <a:t>Introducing Rhythm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56978" y="4605631"/>
            <a:ext cx="240951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Method that adds a rhythm on top of the current “song”</a:t>
            </a:r>
            <a:endParaRPr lang="en-US" sz="2400" dirty="0"/>
          </a:p>
        </p:txBody>
      </p:sp>
      <p:pic>
        <p:nvPicPr>
          <p:cNvPr id="7" name="Picture 6" descr="Screen Shot 2016-11-01 at 10.08.33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391" y="1090204"/>
            <a:ext cx="8052002" cy="295752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047096" y="4380100"/>
            <a:ext cx="240951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Indicates how many times the pattern should be repeated</a:t>
            </a:r>
            <a:endParaRPr lang="en-US" sz="2400" dirty="0"/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7499648" y="3561058"/>
            <a:ext cx="0" cy="890262"/>
          </a:xfrm>
          <a:prstGeom prst="straightConnector1">
            <a:avLst/>
          </a:prstGeom>
          <a:ln w="57150" cmpd="sng">
            <a:solidFill>
              <a:schemeClr val="accent3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>
            <a:off x="685800" y="2908196"/>
            <a:ext cx="2257847" cy="0"/>
          </a:xfrm>
          <a:prstGeom prst="straightConnector1">
            <a:avLst/>
          </a:prstGeom>
          <a:ln w="57150" cmpd="sng">
            <a:solidFill>
              <a:schemeClr val="accent3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697670" y="2896326"/>
            <a:ext cx="0" cy="1792399"/>
          </a:xfrm>
          <a:prstGeom prst="line">
            <a:avLst/>
          </a:prstGeom>
          <a:ln w="57150" cmpd="sng">
            <a:solidFill>
              <a:srgbClr val="B50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4379862" y="3533495"/>
            <a:ext cx="1064451" cy="1155230"/>
          </a:xfrm>
          <a:prstGeom prst="straightConnector1">
            <a:avLst/>
          </a:prstGeom>
          <a:ln w="57150" cmpd="sng">
            <a:solidFill>
              <a:schemeClr val="accent3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3208370" y="4542459"/>
            <a:ext cx="2409517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Gets the rhythm from the rhythm object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7156976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6-11-01 at 7.19.2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034" y="986541"/>
            <a:ext cx="8552175" cy="365843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9188"/>
            <a:ext cx="9144000" cy="905666"/>
          </a:xfrm>
        </p:spPr>
        <p:txBody>
          <a:bodyPr/>
          <a:lstStyle/>
          <a:p>
            <a:r>
              <a:rPr lang="en-US" sz="4800" dirty="0" smtClean="0"/>
              <a:t>Introducing Chords and Patterns</a:t>
            </a:r>
            <a:endParaRPr lang="en-US" sz="4800" dirty="0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949385" y="3059960"/>
            <a:ext cx="443869" cy="0"/>
          </a:xfrm>
          <a:prstGeom prst="straightConnector1">
            <a:avLst/>
          </a:prstGeom>
          <a:ln w="57150" cmpd="sng">
            <a:solidFill>
              <a:schemeClr val="accent3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574373" y="2563419"/>
            <a:ext cx="0" cy="3120245"/>
          </a:xfrm>
          <a:prstGeom prst="line">
            <a:avLst/>
          </a:prstGeom>
          <a:ln w="57150" cmpd="sng">
            <a:solidFill>
              <a:srgbClr val="B50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574373" y="2563419"/>
            <a:ext cx="818881" cy="0"/>
          </a:xfrm>
          <a:prstGeom prst="straightConnector1">
            <a:avLst/>
          </a:prstGeom>
          <a:ln w="57150" cmpd="sng">
            <a:solidFill>
              <a:schemeClr val="accent3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88495" y="5587438"/>
            <a:ext cx="28692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/>
              <a:t>ChordProgression</a:t>
            </a:r>
            <a:r>
              <a:rPr lang="en-US" sz="2400" dirty="0" smtClean="0"/>
              <a:t> is a set of chords</a:t>
            </a:r>
            <a:endParaRPr lang="en-US" sz="2400" dirty="0"/>
          </a:p>
        </p:txBody>
      </p:sp>
      <p:cxnSp>
        <p:nvCxnSpPr>
          <p:cNvPr id="17" name="Straight Arrow Connector 16"/>
          <p:cNvCxnSpPr/>
          <p:nvPr/>
        </p:nvCxnSpPr>
        <p:spPr>
          <a:xfrm flipH="1" flipV="1">
            <a:off x="6681140" y="3059961"/>
            <a:ext cx="359108" cy="1788646"/>
          </a:xfrm>
          <a:prstGeom prst="straightConnector1">
            <a:avLst/>
          </a:prstGeom>
          <a:ln w="57150" cmpd="sng">
            <a:solidFill>
              <a:schemeClr val="accent3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6126303" y="4848607"/>
            <a:ext cx="292368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0, 1, 2 indicates the index of the note in the chord, e is the length of the note</a:t>
            </a:r>
            <a:endParaRPr lang="en-US" sz="2400" dirty="0"/>
          </a:p>
        </p:txBody>
      </p:sp>
      <p:cxnSp>
        <p:nvCxnSpPr>
          <p:cNvPr id="19" name="Straight Connector 18"/>
          <p:cNvCxnSpPr/>
          <p:nvPr/>
        </p:nvCxnSpPr>
        <p:spPr>
          <a:xfrm>
            <a:off x="961036" y="3059960"/>
            <a:ext cx="0" cy="1788647"/>
          </a:xfrm>
          <a:prstGeom prst="line">
            <a:avLst/>
          </a:prstGeom>
          <a:ln w="57150" cmpd="sng">
            <a:solidFill>
              <a:srgbClr val="B50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973366" y="4848607"/>
            <a:ext cx="2392633" cy="0"/>
          </a:xfrm>
          <a:prstGeom prst="line">
            <a:avLst/>
          </a:prstGeom>
          <a:ln w="57150" cmpd="sng">
            <a:solidFill>
              <a:srgbClr val="B50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3307907" y="4590878"/>
            <a:ext cx="240951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Pattern allows rhythms, notes, or chords to be added together using .add( );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5189400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Story">
  <a:themeElements>
    <a:clrScheme name="Story">
      <a:dk1>
        <a:sysClr val="windowText" lastClr="000000"/>
      </a:dk1>
      <a:lt1>
        <a:sysClr val="window" lastClr="FFFFFF"/>
      </a:lt1>
      <a:dk2>
        <a:srgbClr val="212121"/>
      </a:dk2>
      <a:lt2>
        <a:srgbClr val="CDD4D7"/>
      </a:lt2>
      <a:accent1>
        <a:srgbClr val="1D86CD"/>
      </a:accent1>
      <a:accent2>
        <a:srgbClr val="732E9A"/>
      </a:accent2>
      <a:accent3>
        <a:srgbClr val="B50B1B"/>
      </a:accent3>
      <a:accent4>
        <a:srgbClr val="E8950E"/>
      </a:accent4>
      <a:accent5>
        <a:srgbClr val="55992B"/>
      </a:accent5>
      <a:accent6>
        <a:srgbClr val="2C9C89"/>
      </a:accent6>
      <a:hlink>
        <a:srgbClr val="EC4D4D"/>
      </a:hlink>
      <a:folHlink>
        <a:srgbClr val="F8CE8A"/>
      </a:folHlink>
    </a:clrScheme>
    <a:fontScheme name="Story">
      <a:majorFont>
        <a:latin typeface="Calisto MT"/>
        <a:ea typeface=""/>
        <a:cs typeface=""/>
        <a:font script="Jpan" typeface="ＭＳ Ｐ明朝"/>
        <a:font script="Hans" typeface="宋体"/>
        <a:font script="Hant" typeface="新細明體"/>
      </a:majorFont>
      <a:minorFont>
        <a:latin typeface="Calisto MT"/>
        <a:ea typeface=""/>
        <a:cs typeface=""/>
        <a:font script="Jpan" typeface="ＭＳ Ｐ明朝"/>
        <a:font script="Hans" typeface="宋体"/>
        <a:font script="Hant" typeface="新細明體"/>
      </a:minorFont>
    </a:fontScheme>
    <a:fmtScheme name="Story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10000"/>
                <a:satMod val="150000"/>
                <a:lumMod val="120000"/>
              </a:schemeClr>
              <a:schemeClr val="phClr">
                <a:satMod val="350000"/>
                <a:lumMod val="150000"/>
              </a:schemeClr>
            </a:duotone>
          </a:blip>
          <a:tile tx="0" ty="0" sx="20000" sy="20000" flip="none" algn="ctr"/>
        </a:blipFill>
        <a:gradFill rotWithShape="1">
          <a:gsLst>
            <a:gs pos="0">
              <a:schemeClr val="phClr">
                <a:shade val="20000"/>
                <a:satMod val="130000"/>
              </a:schemeClr>
            </a:gs>
            <a:gs pos="50000">
              <a:schemeClr val="phClr">
                <a:shade val="90000"/>
                <a:satMod val="130000"/>
              </a:schemeClr>
            </a:gs>
            <a:gs pos="100000">
              <a:schemeClr val="phClr">
                <a:shade val="100000"/>
                <a:satMod val="200000"/>
                <a:lumMod val="120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88900" dist="50800" dir="2100000" sx="104000" sy="104000" algn="br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127000" dist="63500" dir="5400000" sx="103000" sy="103000" rotWithShape="0">
              <a:srgbClr val="000000">
                <a:alpha val="75000"/>
              </a:srgbClr>
            </a:outerShdw>
          </a:effectLst>
          <a:scene3d>
            <a:camera prst="perspectiveFront" fov="3000000"/>
            <a:lightRig rig="balanced" dir="t">
              <a:rot lat="0" lon="0" rev="18000000"/>
            </a:lightRig>
          </a:scene3d>
          <a:sp3d prstMaterial="plastic">
            <a:bevelT w="25400" h="50800" prst="angl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blipFill rotWithShape="1">
          <a:blip xmlns:r="http://schemas.openxmlformats.org/officeDocument/2006/relationships" r:embed="rId2">
            <a:duotone>
              <a:schemeClr val="phClr">
                <a:shade val="10000"/>
                <a:satMod val="150000"/>
              </a:schemeClr>
              <a:schemeClr val="phClr">
                <a:tint val="60000"/>
                <a:satMod val="400000"/>
                <a:lumMod val="110000"/>
              </a:schemeClr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Story.thmx</Template>
  <TotalTime>3432</TotalTime>
  <Words>278</Words>
  <Application>Microsoft Macintosh PowerPoint</Application>
  <PresentationFormat>On-screen Show (4:3)</PresentationFormat>
  <Paragraphs>47</Paragraphs>
  <Slides>11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Story</vt:lpstr>
      <vt:lpstr>JFugue: A Musical Programming API for Java</vt:lpstr>
      <vt:lpstr>What is JFugue?</vt:lpstr>
      <vt:lpstr>More on the API…</vt:lpstr>
      <vt:lpstr>Other Programs that use JFugue</vt:lpstr>
      <vt:lpstr>PowerPoint Presentation</vt:lpstr>
      <vt:lpstr>PowerPoint Presentation</vt:lpstr>
      <vt:lpstr>Simple program</vt:lpstr>
      <vt:lpstr>Introducing Rhythm</vt:lpstr>
      <vt:lpstr>Introducing Chords and Patterns</vt:lpstr>
      <vt:lpstr>Introducing Chords and Patterns</vt:lpstr>
      <vt:lpstr>Uses and Future Projects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JFugue: A Musical Programming API for Java</dc:title>
  <dc:creator>Gillian Lemke</dc:creator>
  <cp:lastModifiedBy>Gillian Lemke</cp:lastModifiedBy>
  <cp:revision>22</cp:revision>
  <dcterms:created xsi:type="dcterms:W3CDTF">2016-11-01T13:20:08Z</dcterms:created>
  <dcterms:modified xsi:type="dcterms:W3CDTF">2016-11-03T22:32:18Z</dcterms:modified>
</cp:coreProperties>
</file>